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5" r:id="rId4"/>
    <p:sldId id="266" r:id="rId5"/>
    <p:sldId id="258" r:id="rId6"/>
    <p:sldId id="267" r:id="rId7"/>
    <p:sldId id="268" r:id="rId8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5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15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Структура требований</a:t>
            </a:r>
          </a:p>
        </c:rich>
      </c:tx>
      <c:layout>
        <c:manualLayout>
          <c:xMode val="edge"/>
          <c:yMode val="edge"/>
          <c:x val="0.20245364076750524"/>
          <c:y val="2.588260709183444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050358041025746E-2"/>
          <c:y val="0.41768205209383052"/>
          <c:w val="0.91181535384957224"/>
          <c:h val="0.571548101779285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выездных и камеральных проверок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explosion val="17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2387951212491542"/>
                  <c:y val="-0.1624335894822984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600146700871617"/>
                  <c:y val="1.628790823299621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6715112462251595E-2"/>
                  <c:y val="4.941295858414684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2259029299774773E-2"/>
                  <c:y val="5.419578788773919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Камеральные проверки по НДС</c:v>
                </c:pt>
                <c:pt idx="1">
                  <c:v>Выездные проверки</c:v>
                </c:pt>
                <c:pt idx="2">
                  <c:v>Запрос информации вне рамок проведения проверок </c:v>
                </c:pt>
                <c:pt idx="3">
                  <c:v>Запрос информации по иныи мероприятиям налогового контроля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</c:v>
                </c:pt>
                <c:pt idx="1">
                  <c:v>6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8.552206320509842E-2"/>
          <c:y val="0.1152373535576533"/>
          <c:w val="0.83697265960347844"/>
          <c:h val="0.30567226029672195"/>
        </c:manualLayout>
      </c:layout>
      <c:overlay val="0"/>
      <c:spPr>
        <a:effectLst>
          <a:outerShdw blurRad="50800" dist="50800" dir="5400000" algn="ctr" rotWithShape="0">
            <a:srgbClr val="000000">
              <a:alpha val="89000"/>
            </a:srgbClr>
          </a:outerShdw>
        </a:effectLst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 algn="l" rtl="0" eaLnBrk="1" fontAlgn="base" hangingPunct="1">
        <a:spcBef>
          <a:spcPct val="0"/>
        </a:spcBef>
        <a:spcAft>
          <a:spcPct val="0"/>
        </a:spcAft>
        <a:defRPr lang="ru-RU" sz="2400" b="1" kern="1200" dirty="0" smtClean="0">
          <a:solidFill>
            <a:srgbClr val="595959"/>
          </a:solidFill>
          <a:latin typeface="Arial" pitchFamily="34" charset="0"/>
          <a:ea typeface="ＭＳ Ｐゴシック" charset="-128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предоставленных документов /информации</a:t>
            </a:r>
            <a:endParaRPr lang="ru-RU" sz="1400" b="1" i="0" u="none" strike="noStrike" kern="1200" baseline="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c:rich>
      </c:tx>
      <c:layout>
        <c:manualLayout>
          <c:xMode val="edge"/>
          <c:yMode val="edge"/>
          <c:x val="0.15629967930553981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66987868077351E-2"/>
          <c:y val="0.49179381395104216"/>
          <c:w val="0.82756742968584551"/>
          <c:h val="0.46208216093903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9444553606173307"/>
                  <c:y val="-5.986898619154195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5938827146030124"/>
                  <c:y val="-0.119353754813676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011516447487969"/>
                  <c:y val="2.141245975211385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4868659726738415E-2"/>
                  <c:y val="4.526754983141169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Камеральные проверки по НДС</c:v>
                </c:pt>
                <c:pt idx="1">
                  <c:v>Выездные проверки</c:v>
                </c:pt>
                <c:pt idx="2">
                  <c:v>Запрос информации вне рамок проведения проверок</c:v>
                </c:pt>
                <c:pt idx="3">
                  <c:v>Запрос информации по иным мероприятиям налогового контроля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5624</c:v>
                </c:pt>
                <c:pt idx="1">
                  <c:v>2130</c:v>
                </c:pt>
                <c:pt idx="2">
                  <c:v>1460</c:v>
                </c:pt>
                <c:pt idx="3">
                  <c:v>1115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1017274830485309"/>
          <c:y val="0.14229002899904541"/>
          <c:w val="0.80216979373160846"/>
          <c:h val="0.30495732900426031"/>
        </c:manualLayout>
      </c:layout>
      <c:overlay val="1"/>
      <c:spPr>
        <a:effectLst>
          <a:outerShdw blurRad="50800" dist="50800" dir="5400000" algn="ctr" rotWithShape="0">
            <a:srgbClr val="000000">
              <a:alpha val="72000"/>
            </a:srgbClr>
          </a:outerShdw>
        </a:effectLst>
      </c:spPr>
      <c:txPr>
        <a:bodyPr/>
        <a:lstStyle/>
        <a:p>
          <a:pPr>
            <a:defRPr lang="ru-RU" sz="900" b="1" i="0" u="none" strike="noStrike" kern="1200" baseline="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prstClr val="white">
          <a:lumMod val="75000"/>
        </a:prst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072EE-D812-495F-AA3D-801A3A8F037B}" type="datetime1">
              <a:rPr lang="en-US"/>
              <a:pPr>
                <a:defRPr/>
              </a:pPr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248C9-8EEC-4CB5-AFBC-0F4968274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5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E3F877-AF18-48D8-9E07-36419F9FF716}" type="datetime1">
              <a:rPr lang="en-US"/>
              <a:pPr>
                <a:defRPr/>
              </a:pPr>
              <a:t>11/14/2016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D426CE-356E-48C5-8BEF-0BCCA275E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426CE-356E-48C5-8BEF-0BCCA275ED28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8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2D92-12F1-4D4E-A33C-746FD7B14EB3}" type="datetime1">
              <a:rPr lang="en-US" smtClean="0"/>
              <a:pPr>
                <a:defRPr/>
              </a:pPr>
              <a:t>11/14/2016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2D75-0088-431F-A147-27567D2C57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81B8-C7A3-4348-AE8B-B922FCF505D1}" type="datetime1">
              <a:rPr lang="en-US" smtClean="0"/>
              <a:pPr>
                <a:defRPr/>
              </a:pPr>
              <a:t>11/14/2016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A35-BF7F-4907-ADF9-DA56B45B87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6DDC-BF36-42B7-8066-9529B7A244EA}" type="datetime1">
              <a:rPr lang="en-US" smtClean="0"/>
              <a:pPr>
                <a:defRPr/>
              </a:pPr>
              <a:t>11/14/2016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4163-5E56-4BE2-98B6-C3213F31D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D05F-5FC5-42E9-8AE4-78240D17F25C}" type="datetime1">
              <a:rPr lang="en-US" smtClean="0"/>
              <a:pPr>
                <a:defRPr/>
              </a:pPr>
              <a:t>11/14/2016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33A0-1A82-4455-B1EB-2D9D32CBD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42F2-644A-4329-A3FF-B77CEA4E36EB}" type="datetime1">
              <a:rPr lang="en-US" smtClean="0"/>
              <a:pPr>
                <a:defRPr/>
              </a:pPr>
              <a:t>11/14/2016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F756-0604-4B9D-A6E0-13FA2D332E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A58-F55A-4930-812A-4006EEAB3B5A}" type="datetime1">
              <a:rPr lang="en-US" smtClean="0"/>
              <a:pPr>
                <a:defRPr/>
              </a:pPr>
              <a:t>11/14/2016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0262-93BB-4CC8-847C-5832FB4611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A5E9-E251-40FC-9287-84F5EABF9DE7}" type="datetime1">
              <a:rPr lang="en-US" smtClean="0"/>
              <a:pPr>
                <a:defRPr/>
              </a:pPr>
              <a:t>11/14/2016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D91F-25CD-466F-904F-07A83AB98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ABFF-A962-4A68-8E34-85D5A709EE63}" type="datetime1">
              <a:rPr lang="en-US" smtClean="0"/>
              <a:pPr>
                <a:defRPr/>
              </a:pPr>
              <a:t>11/14/2016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A648-D563-4C74-AA79-B3B162B1B2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97CB-3B6C-408D-A36B-F4C83FCA84C6}" type="datetime1">
              <a:rPr lang="en-US" smtClean="0"/>
              <a:pPr>
                <a:defRPr/>
              </a:pPr>
              <a:t>11/14/2016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9763-F286-42E6-984D-644619015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1097-05B0-4BAD-9AA7-AEC34AAB0375}" type="datetime1">
              <a:rPr lang="en-US" smtClean="0"/>
              <a:pPr>
                <a:defRPr/>
              </a:pPr>
              <a:t>11/14/2016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6417-946C-49EC-B7E4-FD7503316B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381D-C08E-4139-88D0-4BDE2C0E40D9}" type="datetime1">
              <a:rPr lang="en-US" smtClean="0"/>
              <a:pPr>
                <a:defRPr/>
              </a:pPr>
              <a:t>11/14/2016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0BBC-B5EA-4902-A19C-2FEC874938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B44D1C-A966-496E-AB7C-4C8E8D4526F5}" type="datetime1">
              <a:rPr lang="en-US" smtClean="0"/>
              <a:pPr>
                <a:defRPr/>
              </a:pPr>
              <a:t>11/14/2016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121D4F-0812-48DE-A71D-1BD7B46B7B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enko@cfrenerg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71550" y="3789363"/>
            <a:ext cx="7129463" cy="1008062"/>
          </a:xfrm>
        </p:spPr>
        <p:txBody>
          <a:bodyPr anchor="t"/>
          <a:lstStyle/>
          <a:p>
            <a:pPr algn="l" eaLnBrk="1" hangingPunct="1"/>
            <a:r>
              <a:rPr lang="ru-RU" sz="24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6092825"/>
            <a:ext cx="7129463" cy="482600"/>
          </a:xfrm>
        </p:spPr>
        <p:txBody>
          <a:bodyPr/>
          <a:lstStyle/>
          <a:p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</a:t>
            </a:r>
            <a:r>
              <a:rPr lang="en-US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2016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запросов налоговых органов.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 action="ppaction://hlinksldjump"/>
              </a:rPr>
              <a:t>2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Анализ запрошенной информации . . . . . . . . . . . . . . . . . 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3" action="ppaction://hlinksldjump"/>
              </a:rPr>
              <a:t>3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. . . . . . . . . . . . . . . . . . . . . . . . 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4" action="ppaction://hlinksldjump"/>
              </a:rPr>
              <a:t>4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Важно!!! . . . . . . . . . . . . . . . . . . . . . . . . . .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5" action="ppaction://hlinksldjump"/>
              </a:rPr>
              <a:t>5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Заключение и контактная информация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6" action="ppaction://hlinksldjump"/>
              </a:rPr>
              <a:t>6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1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Содержание: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992888" cy="1143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2016 год АО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«ЦФР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получено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60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требований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представлении документов (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информации) налоговых органов. В соответствии с НК РФ в срок 5 дней со дня получения каждого требования было подготовлено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31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ответов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По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29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требованиям были направлены письма с просьбой о продлении сроков подготовки документов и получены разрешения на продление.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Все полученные требования были исполнены. Подготовлено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10 329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копии документов и требуемые пояснения.</a:t>
            </a:r>
            <a:endParaRPr lang="ru-RU" sz="1100" b="1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33749883"/>
              </p:ext>
            </p:extLst>
          </p:nvPr>
        </p:nvGraphicFramePr>
        <p:xfrm>
          <a:off x="827584" y="2742764"/>
          <a:ext cx="3168352" cy="353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035584842"/>
              </p:ext>
            </p:extLst>
          </p:nvPr>
        </p:nvGraphicFramePr>
        <p:xfrm>
          <a:off x="4499992" y="2742764"/>
          <a:ext cx="3384377" cy="342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F0262-93BB-4CC8-847C-5832FB46115B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2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Структура запросов налоговых органов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7921377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</a:pPr>
            <a:endParaRPr lang="ru-RU" sz="1200" b="1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4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наибольший интерес проверяющих органов вызывает правомерность принятия к вычету сумм НДС по операциям на ОРЭМ. В частности, наличие и правильность оформления счетов-фактур, реальность совершенных хозяйственных операций;</a:t>
            </a:r>
          </a:p>
          <a:p>
            <a:pPr algn="just" eaLnBrk="1" hangingPunct="1">
              <a:spcBef>
                <a:spcPts val="0"/>
              </a:spcBef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4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</a:t>
            </a:r>
            <a:r>
              <a:rPr lang="ru-RU" sz="14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сравнению с </a:t>
            </a:r>
            <a:r>
              <a:rPr lang="en-US" sz="14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 </a:t>
            </a:r>
            <a:r>
              <a:rPr lang="ru-RU" sz="14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кварталом </a:t>
            </a:r>
            <a:r>
              <a:rPr lang="ru-RU" sz="14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2016 </a:t>
            </a:r>
            <a:r>
              <a:rPr lang="ru-RU" sz="14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года количество требований и запрошенных документов </a:t>
            </a:r>
            <a:r>
              <a:rPr lang="ru-RU" sz="14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увеличилось на треть. </a:t>
            </a:r>
            <a:r>
              <a:rPr lang="ru-RU" sz="14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 большей части, налоговые органы интересовала типовая информация. </a:t>
            </a:r>
          </a:p>
          <a:p>
            <a:pPr algn="just" eaLnBrk="1" hangingPunct="1">
              <a:spcBef>
                <a:spcPts val="0"/>
              </a:spcBef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4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была запрошена дополнительная (нестандартная) информация по ряду интересующих работников налоговых органов специфических вопросов, касающихся деятельности Участников ОРЭМ, структурированная в следующей таблице.</a:t>
            </a:r>
          </a:p>
          <a:p>
            <a:pPr algn="just" eaLnBrk="1" hangingPunct="1">
              <a:spcBef>
                <a:spcPts val="0"/>
              </a:spcBef>
            </a:pPr>
            <a:endParaRPr lang="ru-RU" sz="16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24750" y="6453188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0CDEF0F-F7E6-45FC-AD21-55B145ED9F46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3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Анализ запрошенной информации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064500" cy="993775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ＭＳ Ｐゴシック" charset="-128"/>
                <a:cs typeface="+mn-cs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24750" y="6453188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60FD38-AFC9-4D08-8778-9DF666F4A820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4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358616"/>
              </p:ext>
            </p:extLst>
          </p:nvPr>
        </p:nvGraphicFramePr>
        <p:xfrm>
          <a:off x="323528" y="1700808"/>
          <a:ext cx="7960368" cy="4720273"/>
        </p:xfrm>
        <a:graphic>
          <a:graphicData uri="http://schemas.openxmlformats.org/drawingml/2006/table">
            <a:tbl>
              <a:tblPr/>
              <a:tblGrid>
                <a:gridCol w="539912"/>
                <a:gridCol w="2628440"/>
                <a:gridCol w="3423865"/>
                <a:gridCol w="1368151"/>
              </a:tblGrid>
              <a:tr h="73832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dirty="0" smtClean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+mn-cs"/>
                        </a:rPr>
                        <a:t>№ п.п</a:t>
                      </a:r>
                      <a:r>
                        <a:rPr lang="en-US" sz="1000" b="1" i="0" u="none" strike="noStrike" kern="1200" dirty="0" smtClean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+mn-cs"/>
                        </a:rPr>
                        <a:t>.</a:t>
                      </a:r>
                      <a:endParaRPr lang="ru-RU" sz="1000" b="1" i="0" u="none" strike="noStrike" kern="1200" dirty="0" smtClean="0">
                        <a:solidFill>
                          <a:srgbClr val="FFFFFF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1000" b="1" i="0" u="none" strike="noStrike" kern="1200" dirty="0">
                        <a:solidFill>
                          <a:srgbClr val="FFFFFF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 smtClean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+mn-cs"/>
                        </a:rPr>
                        <a:t>Тематика запросов</a:t>
                      </a:r>
                      <a:endParaRPr lang="ru-RU" sz="1000" b="1" i="0" u="none" strike="noStrike" kern="1200" dirty="0">
                        <a:solidFill>
                          <a:srgbClr val="FFFFFF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 smtClean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+mn-cs"/>
                        </a:rPr>
                        <a:t>Инспекции - инициаторы запросов</a:t>
                      </a:r>
                      <a:endParaRPr lang="ru-RU" sz="1000" b="1" i="0" u="none" strike="noStrike" kern="1200" dirty="0">
                        <a:solidFill>
                          <a:srgbClr val="FFFFFF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 smtClean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+mn-cs"/>
                        </a:rPr>
                        <a:t>Количество Участников ОРЭМ, по деятельности которых запрошена информация</a:t>
                      </a:r>
                      <a:endParaRPr lang="ru-RU" sz="1000" b="1" i="0" u="none" strike="noStrike" kern="1200" dirty="0">
                        <a:solidFill>
                          <a:srgbClr val="FFFFFF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1349909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Запрос  прочих документов (помимо первичных), составляемых в соответствии со стандартными формами договоров на ОРЭМ: отчеты об объеме</a:t>
                      </a:r>
                      <a:r>
                        <a:rPr lang="ru-RU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и стоимости и т.п.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Запрос информации об объеме</a:t>
                      </a:r>
                      <a:r>
                        <a:rPr lang="ru-RU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поставки электроэнергии, в том числе в разрезе точек поставки, методики расчета потерь в сетях.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Межрайонная ИФНС России по крупнейшим налогоплательщикам по Краснодарскому краю, Межрайонная ИФНС России по крупнейшим налогоплательщикам по Оренбургской области, ИФНС России по г. Брянску,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Межрегиональная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ИФНС России по крупнейшим налогоплательщикам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№4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об экономической обоснованности заключения договоров цессии по договорам комиссии, о мерах по взысканию задолженности (по сбытовым организациям Северо-Кавказского региона)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Межрайонная ИФНС России №17 по Республике Татарстан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7338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Запрос доверенностей на лиц, подписавших документы.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Межрайонная ИФНС России по крупнейшим налогоплательщикам по Владимирской области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(2 требования)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endParaRPr lang="ru-RU" sz="10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9263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Запрос информации в рамках налоговой проверки Участника ОРЭМ, подтверждающей реальность деятельности посредника ОАО «ЦФР»: штатное расписание, информацию о должностных лицах, расчетных счетах, наличии транспорта, имущества</a:t>
                      </a:r>
                      <a:r>
                        <a:rPr lang="ru-RU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и т.п.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ИФНС России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по Свердловскому району г. Перми,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Межрайонная ИФНС России №1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по Тульской области,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Межрайонная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ИФНС России по крупнейшим налогоплательщикам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№1 по Санкт-Петербургу, ИФНС России по Московскому округу г. Калуги.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endParaRPr lang="ru-RU" sz="10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9763-F286-42E6-984D-644619015C28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5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467544" y="1484784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- 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Зафиксированы запросы информации о методике расчета потерь в электрических сетях, в частности нагрузочных потерь. 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Одновременно налоговые органы запрашивают фактический объем реализации электроэнергии в разрезе точек поставки. Рекомендуем обратить внимание на судебную практику по данному вопросу.</a:t>
            </a: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</a:t>
            </a: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- </a:t>
            </a: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Межрайонная ИФНС России №17 по Республике Татарстан</a:t>
            </a: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 проявляет </a:t>
            </a: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интерес к договорам уступки права требования долга с Участниками рынка – Комитентами. </a:t>
            </a:r>
          </a:p>
          <a:p>
            <a:pPr algn="just">
              <a:buSzPct val="400000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Проверяющих 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главным образом интересует </a:t>
            </a: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задолженность сбытовых организаций Северо-Кавказского региона. </a:t>
            </a:r>
          </a:p>
          <a:p>
            <a:pPr algn="just">
              <a:buSzPct val="400000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В случае если Участник рынка переуступил полученную задолженность с дисконтом (убытком), рекомендуем обратить особое внимание на документальное подтверждение экономической обоснованности данных операций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.</a:t>
            </a: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- 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Сохраняется </a:t>
            </a: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интерес к посредническим сделкам, в частности, деятельности ОАО «ЦФР» в качестве Комиссионера в сделках на ОРЭМ.</a:t>
            </a: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  </a:t>
            </a:r>
            <a:endParaRPr lang="ru-RU" sz="1200" dirty="0">
              <a:solidFill>
                <a:srgbClr val="000000"/>
              </a:solidFill>
              <a:latin typeface="Calibri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endParaRPr lang="ru-RU" sz="16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2000" dirty="0" smtClean="0">
              <a:solidFill>
                <a:srgbClr val="595959"/>
              </a:solidFill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Важное!!!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525963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в дальнейшем планирует информировать Участников ОРЭМ о структуре запросов налоговых органов, а также об операциях на ОРЭМ, которым в текущий момент уделяется наиболее пристальное внимание</a:t>
            </a:r>
            <a:r>
              <a:rPr lang="ru-RU" sz="1600" dirty="0" smtClean="0"/>
              <a:t>.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целях формирования наиболее полной информации о тематике и наиболее острых вопросах проводящихся в настоящее время налоговых проверок относительно операций на ОРЭМ, предлагаем принять участие в формировании аналитических данных.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Контактная информация: главный эксперт отдела бухгалтерского учета Денисенко Юлия Павловна</a:t>
            </a:r>
          </a:p>
          <a:p>
            <a:pPr algn="just">
              <a:buFontTx/>
              <a:buChar char="-"/>
            </a:pP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электронный адрес </a:t>
            </a:r>
            <a:r>
              <a:rPr lang="ru-RU" sz="1700" dirty="0" smtClean="0">
                <a:solidFill>
                  <a:srgbClr val="7030A0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/>
              </a:rPr>
              <a:t>denisenko@cfrenergo.ru</a:t>
            </a:r>
            <a:endParaRPr lang="ru-RU" sz="1700" dirty="0" smtClean="0">
              <a:solidFill>
                <a:srgbClr val="7030A0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телефон </a:t>
            </a: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8 (495) 710-45-67 доб. 46-02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«ЦФР» гарантирует, что источник предоставленной информации/проверяемая организация – Участник ОРЭМ разглашен не будет.</a:t>
            </a:r>
          </a:p>
          <a:p>
            <a:pPr algn="just"/>
            <a:endParaRPr lang="ru-RU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Заключение и контактная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 информация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3827</TotalTime>
  <Words>778</Words>
  <Application>Microsoft Office PowerPoint</Application>
  <PresentationFormat>Экран (4:3)</PresentationFormat>
  <Paragraphs>85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Тема Office</vt:lpstr>
      <vt:lpstr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vt:lpstr>
      <vt:lpstr>Презентация PowerPoint</vt:lpstr>
      <vt:lpstr>      За II квартал 2016 год АО «ЦФР» было получено 60 требований о представлении документов (информации) налоговых органов. В соответствии с НК РФ в срок 5 дней со дня получения каждого требования было подготовлено 31 ответов. По 29 требованиям были направлены письма с просьбой о продлении сроков подготовки документов и получены разрешения на продление. Все полученные требования были исполнены. Подготовлено 10 329  копии документов и требуемые пояснения.</vt:lpstr>
      <vt:lpstr>Презентация PowerPoint</vt:lpstr>
      <vt:lpstr>Основная тематика запросов налоговых органов дополнительной (нестандартной) информации, касающихся деятельности участников ОРЭМ </vt:lpstr>
      <vt:lpstr>Презентация PowerPoint</vt:lpstr>
      <vt:lpstr>Презентация PowerPoint</vt:lpstr>
    </vt:vector>
  </TitlesOfParts>
  <Company>@home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Денисенко Юлия Павловна</cp:lastModifiedBy>
  <cp:revision>257</cp:revision>
  <cp:lastPrinted>2016-11-14T12:55:52Z</cp:lastPrinted>
  <dcterms:created xsi:type="dcterms:W3CDTF">2012-04-22T12:21:34Z</dcterms:created>
  <dcterms:modified xsi:type="dcterms:W3CDTF">2016-11-14T12:56:32Z</dcterms:modified>
</cp:coreProperties>
</file>