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6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выездных и камеральных проверок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25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1"/>
              <c:layout>
                <c:manualLayout>
                  <c:x val="0.1300097090661424"/>
                  <c:y val="-9.141047820083482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684087033807838"/>
                  <c:y val="2.787332019798253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0275911372166376E-2"/>
                  <c:y val="5.060577169430154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проверок </c:v>
                </c:pt>
                <c:pt idx="3">
                  <c:v>Иные мероприятия налогового контроля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8</c:v>
                </c:pt>
                <c:pt idx="2">
                  <c:v>9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694115193276716E-2"/>
          <c:y val="0.46952974612798132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0.1745876163428754"/>
                  <c:y val="-0.1527500345766570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263024812206226"/>
                  <c:y val="3.62553253720106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4296058259040575E-3"/>
                  <c:y val="2.67141519423011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проверок</c:v>
                </c:pt>
                <c:pt idx="3">
                  <c:v>Иные мероприятия налогового контроля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2050</c:v>
                </c:pt>
                <c:pt idx="1">
                  <c:v>2578</c:v>
                </c:pt>
                <c:pt idx="2">
                  <c:v>3423</c:v>
                </c:pt>
                <c:pt idx="3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1017274830485309"/>
          <c:y val="0.14229002899904541"/>
          <c:w val="0.77965450339029685"/>
          <c:h val="0.30495732900426031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10/22/2015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10/22/2015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2015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9 месяцев 2015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года ОАО 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166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(информации) налоговых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органов, в том числе 52 требования – 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III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2015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года.</a:t>
            </a:r>
            <a:b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</a:b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В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III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2015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года в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соответствии с НК РФ в срок 5 дней со дня получения каждого требования было подготовлено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42 ответа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10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требованиям были направлены письма с просьбой о продлении сроков подготовки документов и получены разрешения на продление.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полученные требования были исполнены. Подготовлено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8093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копии документов и требуемые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78105993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63994941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endParaRPr lang="ru-RU" sz="1200" b="1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</a:t>
            </a:r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;</a:t>
            </a:r>
          </a:p>
          <a:p>
            <a:pPr algn="just" eaLnBrk="1" hangingPunct="1">
              <a:spcBef>
                <a:spcPts val="0"/>
              </a:spcBef>
            </a:pPr>
            <a:endParaRPr lang="ru-RU" sz="16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6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наблюдается значительная нестабильность запросов по количеству и структуре документов в разрезе кварталов 2015 года, что может свидетельствовать о существующей неопределенности в тактике проверок налоговых органов. Например, в </a:t>
            </a:r>
            <a:r>
              <a:rPr lang="en-US" sz="16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III </a:t>
            </a:r>
            <a:r>
              <a:rPr lang="ru-RU" sz="16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квартале значительная часть (42%) документов/информации была запрошена  вне рамок проведения проверок, что в 7 раз больше, чем во </a:t>
            </a:r>
            <a:r>
              <a:rPr lang="en-US" sz="16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 </a:t>
            </a:r>
            <a:r>
              <a:rPr lang="ru-RU" sz="16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квартале.</a:t>
            </a:r>
          </a:p>
          <a:p>
            <a:pPr algn="just" eaLnBrk="1" hangingPunct="1">
              <a:spcBef>
                <a:spcPts val="0"/>
              </a:spcBef>
            </a:pPr>
            <a:endParaRPr lang="ru-RU" sz="16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ОРЭМ, структурированная в следующей таблице</a:t>
            </a:r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</a:p>
          <a:p>
            <a:pPr algn="just" eaLnBrk="1" hangingPunct="1">
              <a:spcBef>
                <a:spcPts val="0"/>
              </a:spcBef>
            </a:pPr>
            <a:endParaRPr lang="ru-RU" sz="16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428828"/>
              </p:ext>
            </p:extLst>
          </p:nvPr>
        </p:nvGraphicFramePr>
        <p:xfrm>
          <a:off x="323528" y="1543943"/>
          <a:ext cx="7960368" cy="4167103"/>
        </p:xfrm>
        <a:graphic>
          <a:graphicData uri="http://schemas.openxmlformats.org/drawingml/2006/table">
            <a:tbl>
              <a:tblPr/>
              <a:tblGrid>
                <a:gridCol w="539912"/>
                <a:gridCol w="2628440"/>
                <a:gridCol w="3423865"/>
                <a:gridCol w="1368151"/>
              </a:tblGrid>
              <a:tr h="64980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№ п.п</a:t>
                      </a:r>
                      <a:r>
                        <a:rPr lang="en-US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  <a:endParaRPr lang="ru-RU" sz="1000" b="1" i="0" u="none" strike="noStrike" kern="1200" dirty="0" smtClean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Тематика запросов</a:t>
                      </a:r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Инспекции - инициаторы запросов</a:t>
                      </a:r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00215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Запрос корректировочных счетов-фактур и документов, обосновывающих их выставление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Межрегиональная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ИФНС России по крупнейшим налогоплательщикам №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Запрос документов за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период с 2007 года.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Межрегиональная ФНС России по крупнейшим налогоплательщикам №4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57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Запрос информации и документов, относительно формирования цен на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РСВ </a:t>
                      </a: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и БР.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Межрегиональная ИФНС России по крупнейшим налогоплательщикам №5,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Межрайонная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ИФНС России по крупнейшим налогоплательщикам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по Удмуртской республике, Межрайонная ИФНС России №21 по Ростовской области,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Межрегиональная ФНС России по крупнейшим налогоплательщикам №4, Межрегиональная инспекция ФНС России по крупнейшим налогоплательщикам №1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9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Запрос доверенностей на лиц, подписавших документы.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Межрайонная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ИФНС России №6 по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Костромской области,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112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Запрос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документов и информации относительно сделок по уступке права требования долга организаций - банкротов</a:t>
                      </a: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ИФНС России №31 по г. Москве, ИФНС России №9 по г. Москве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-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Наблюдается значительное увеличение интереса налоговых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органов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к сделкам комиссионной схемы на РСВ и БР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. </a:t>
            </a: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 -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Сохраняется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интерес к порядку и причинам выставления на ОРЭМ корректировочных счетов-фактур, а также к порядку оформления документов, обосновывающих их выставление.</a:t>
            </a:r>
          </a:p>
          <a:p>
            <a:pPr algn="just">
              <a:buSzPct val="400000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   В связи с этим, необходимо обратить внимание на случаи применения и порядок оформления корректировочных счетов-фактур, отражающих изменение требований и обязательств Участников ОРЭМ прошлых периодов.</a:t>
            </a: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- Значительное количество документов и информации в 3 квартале было запрошено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относительно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сделок по уступке права требования долга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организаций – банкротов. Рекомендуем обратить внимание на порядок оформления и отражения в учете указанных операций.</a:t>
            </a: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20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проводящихся в настоящее время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главный эксперт отдела бухгалтерского учета Денисенко Юлия Павловна</a:t>
            </a:r>
          </a:p>
          <a:p>
            <a:pPr algn="just">
              <a:buFontTx/>
              <a:buChar char="-"/>
            </a:pP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электронный адрес </a:t>
            </a:r>
            <a:r>
              <a:rPr lang="ru-RU" sz="1700" dirty="0" smtClean="0">
                <a:solidFill>
                  <a:srgbClr val="7030A0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ru-RU" sz="1700" dirty="0" smtClean="0">
              <a:solidFill>
                <a:srgbClr val="7030A0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телефон 8 (495) 620-14-82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649</Words>
  <Application>Microsoft Office PowerPoint</Application>
  <PresentationFormat>Экран (4:3)</PresentationFormat>
  <Paragraphs>84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9 месяцев 2015 года ОАО «ЦФР» было получено 166 требований о представлении документов (информации) налоговых органов, в том числе 52 требования – за III квартал 2015 года.       В III квартале 2015 года в соответствии с НК РФ в срок 5 дней со дня получения каждого требования было подготовлено 42 ответа. По 10 требованиям были направлены письма с просьбой о продлении сроков подготовки документов и получены разрешения на продление. Все полученные требования были исполнены. Подготовлено 8093  копии документов и требуемые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210</cp:revision>
  <cp:lastPrinted>2015-10-22T11:41:27Z</cp:lastPrinted>
  <dcterms:created xsi:type="dcterms:W3CDTF">2012-04-22T12:21:34Z</dcterms:created>
  <dcterms:modified xsi:type="dcterms:W3CDTF">2015-10-22T11:59:44Z</dcterms:modified>
</cp:coreProperties>
</file>